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5" r:id="rId6"/>
    <p:sldId id="267" r:id="rId7"/>
    <p:sldId id="263" r:id="rId8"/>
    <p:sldId id="264" r:id="rId9"/>
    <p:sldId id="262" r:id="rId10"/>
    <p:sldId id="261" r:id="rId11"/>
    <p:sldId id="260" r:id="rId12"/>
    <p:sldId id="269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67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FA8D2-58E3-4837-A503-07AAB550319D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44E8-9646-496A-9C11-B14FAB3BC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532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FA8D2-58E3-4837-A503-07AAB550319D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44E8-9646-496A-9C11-B14FAB3BC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445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FA8D2-58E3-4837-A503-07AAB550319D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44E8-9646-496A-9C11-B14FAB3BC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131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FA8D2-58E3-4837-A503-07AAB550319D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44E8-9646-496A-9C11-B14FAB3BC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745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FA8D2-58E3-4837-A503-07AAB550319D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44E8-9646-496A-9C11-B14FAB3BC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479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FA8D2-58E3-4837-A503-07AAB550319D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44E8-9646-496A-9C11-B14FAB3BC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132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FA8D2-58E3-4837-A503-07AAB550319D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44E8-9646-496A-9C11-B14FAB3BC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019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FA8D2-58E3-4837-A503-07AAB550319D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44E8-9646-496A-9C11-B14FAB3BC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673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FA8D2-58E3-4837-A503-07AAB550319D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44E8-9646-496A-9C11-B14FAB3BC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040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FA8D2-58E3-4837-A503-07AAB550319D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44E8-9646-496A-9C11-B14FAB3BC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430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FA8D2-58E3-4837-A503-07AAB550319D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44E8-9646-496A-9C11-B14FAB3BC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233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FA8D2-58E3-4837-A503-07AAB550319D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844E8-9646-496A-9C11-B14FAB3BC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860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cap="all" dirty="0" smtClean="0"/>
              <a:t>Political science</a:t>
            </a:r>
            <a:br>
              <a:rPr lang="en-US" b="1" cap="all" dirty="0" smtClean="0"/>
            </a:br>
            <a:r>
              <a:rPr lang="en-US" b="1" cap="all" dirty="0" smtClean="0"/>
              <a:t>introductory course</a:t>
            </a:r>
            <a:endParaRPr lang="en-US" b="1" cap="al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555875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Lecture 7 </a:t>
            </a:r>
          </a:p>
          <a:p>
            <a:r>
              <a:rPr lang="en-US" dirty="0" smtClean="0"/>
              <a:t>Marem Buzurtanova</a:t>
            </a:r>
          </a:p>
          <a:p>
            <a:r>
              <a:rPr lang="en-US" dirty="0" smtClean="0"/>
              <a:t>Almaty </a:t>
            </a:r>
            <a:r>
              <a:rPr lang="en-US" dirty="0" smtClean="0"/>
              <a:t>202</a:t>
            </a:r>
            <a:r>
              <a:rPr lang="ru-RU" smtClean="0"/>
              <a:t>2</a:t>
            </a:r>
            <a:endParaRPr lang="en-US" dirty="0" smtClean="0"/>
          </a:p>
          <a:p>
            <a:r>
              <a:rPr lang="en-US" dirty="0" smtClean="0"/>
              <a:t>Al-Farabi KazNU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86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36564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300" b="1" dirty="0" smtClean="0"/>
              <a:t>Lecture 7: Political Science: Qualitative Research Methods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5838"/>
            <a:ext cx="10515600" cy="51911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b="1" dirty="0" smtClean="0"/>
              <a:t>Interview:</a:t>
            </a:r>
          </a:p>
          <a:p>
            <a:pPr marL="0" indent="0">
              <a:buNone/>
            </a:pPr>
            <a:r>
              <a:rPr lang="en-US" sz="5400" b="1" dirty="0" smtClean="0"/>
              <a:t>- Individual and/or focus group;</a:t>
            </a:r>
          </a:p>
          <a:p>
            <a:pPr marL="0" indent="0">
              <a:buNone/>
            </a:pPr>
            <a:r>
              <a:rPr lang="en-US" sz="5400" b="1" dirty="0" smtClean="0"/>
              <a:t>- Structural and/or unstructured. </a:t>
            </a:r>
          </a:p>
        </p:txBody>
      </p:sp>
    </p:spTree>
    <p:extLst>
      <p:ext uri="{BB962C8B-B14F-4D97-AF65-F5344CB8AC3E}">
        <p14:creationId xmlns:p14="http://schemas.microsoft.com/office/powerpoint/2010/main" val="3854819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36564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300" b="1" dirty="0" smtClean="0"/>
              <a:t>Lecture 7: Political Science: Qualitative Research Methods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5838"/>
            <a:ext cx="10515600" cy="51911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Case Study:</a:t>
            </a:r>
          </a:p>
          <a:p>
            <a:pPr marL="0" indent="0">
              <a:buNone/>
            </a:pPr>
            <a:r>
              <a:rPr lang="en-US" b="1" dirty="0" smtClean="0"/>
              <a:t>The case study is a qualitative study design.</a:t>
            </a:r>
            <a:r>
              <a:rPr lang="en-US" b="1" dirty="0"/>
              <a:t> </a:t>
            </a:r>
            <a:r>
              <a:rPr lang="en-US" b="1" dirty="0" smtClean="0"/>
              <a:t>A case could be an individual, a group, a community, an instance, an episode, an event, a subgroup of a population, a town or a city. There are typical or atypical cases. </a:t>
            </a:r>
          </a:p>
          <a:p>
            <a:pPr>
              <a:buFontTx/>
              <a:buChar char="-"/>
            </a:pPr>
            <a:r>
              <a:rPr lang="en-US" b="1" dirty="0" smtClean="0"/>
              <a:t>To test hypothesis;</a:t>
            </a:r>
          </a:p>
          <a:p>
            <a:pPr>
              <a:buFontTx/>
              <a:buChar char="-"/>
            </a:pPr>
            <a:r>
              <a:rPr lang="en-US" b="1" dirty="0" smtClean="0"/>
              <a:t>To build theory. </a:t>
            </a:r>
          </a:p>
          <a:p>
            <a:pPr>
              <a:buFontTx/>
              <a:buChar char="-"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4064737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36564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300" b="1" dirty="0" smtClean="0"/>
              <a:t>Lecture 7: Political Science: Qualitative Research Methods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5838"/>
            <a:ext cx="10515600" cy="51911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Questionnaire (Survey):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A questionnaire is a research instrument consisting of a series of questions (or other types of prompts) for the purpose of gathering information from respondents. The questionnaire was invented by the Statistical Society of London in 1838.</a:t>
            </a:r>
          </a:p>
          <a:p>
            <a:pPr marL="0" indent="0">
              <a:buNone/>
            </a:pPr>
            <a:endParaRPr lang="en-US" b="1" dirty="0"/>
          </a:p>
          <a:p>
            <a:pPr>
              <a:buFontTx/>
              <a:buChar char="-"/>
            </a:pPr>
            <a:r>
              <a:rPr lang="en-US" b="1" dirty="0" smtClean="0"/>
              <a:t>Who to question;</a:t>
            </a:r>
          </a:p>
          <a:p>
            <a:pPr>
              <a:buFontTx/>
              <a:buChar char="-"/>
            </a:pPr>
            <a:r>
              <a:rPr lang="en-US" b="1" dirty="0" smtClean="0"/>
              <a:t>How to question;</a:t>
            </a:r>
          </a:p>
          <a:p>
            <a:pPr>
              <a:buFontTx/>
              <a:buChar char="-"/>
            </a:pPr>
            <a:r>
              <a:rPr lang="en-US" b="1" dirty="0" smtClean="0"/>
              <a:t>Why to question.</a:t>
            </a:r>
          </a:p>
        </p:txBody>
      </p:sp>
    </p:spTree>
    <p:extLst>
      <p:ext uri="{BB962C8B-B14F-4D97-AF65-F5344CB8AC3E}">
        <p14:creationId xmlns:p14="http://schemas.microsoft.com/office/powerpoint/2010/main" val="7176037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36564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300" b="1" dirty="0" smtClean="0"/>
              <a:t>Lecture 7: Political Science: Qualitative Research Methods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5838"/>
            <a:ext cx="10515600" cy="51911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cap="all" dirty="0" smtClean="0"/>
              <a:t>Oral History:</a:t>
            </a:r>
          </a:p>
          <a:p>
            <a:pPr marL="0" indent="0">
              <a:buNone/>
            </a:pPr>
            <a:r>
              <a:rPr lang="en-US" b="1" dirty="0"/>
              <a:t>M</a:t>
            </a:r>
            <a:r>
              <a:rPr lang="en-US" b="1" dirty="0" smtClean="0"/>
              <a:t>ore a method of data collection than a study design; in qualitative research it has become an approach to study perceptions, experiences and accounts of an event or gathering historical knowledge as viewed by individuals. It is a picture of something in someone’s own words.</a:t>
            </a:r>
          </a:p>
          <a:p>
            <a:pPr marL="0" indent="0">
              <a:buNone/>
            </a:pPr>
            <a:r>
              <a:rPr lang="en-US" b="1" dirty="0" smtClean="0"/>
              <a:t>Oral history is a process of obtaining, recording, presenting and interpreting historical or current information, based upon personal experiences and opinions of some members of a study group or unit.</a:t>
            </a:r>
          </a:p>
          <a:p>
            <a:pPr marL="0" indent="0">
              <a:buNone/>
            </a:pPr>
            <a:r>
              <a:rPr lang="en-US" b="1" dirty="0" smtClean="0"/>
              <a:t>These opinions or experiences could be based upon eye-witness evidence or information passed on from other sources such as older people, ancestors, folklore, stories.</a:t>
            </a:r>
          </a:p>
        </p:txBody>
      </p:sp>
    </p:spTree>
    <p:extLst>
      <p:ext uri="{BB962C8B-B14F-4D97-AF65-F5344CB8AC3E}">
        <p14:creationId xmlns:p14="http://schemas.microsoft.com/office/powerpoint/2010/main" val="567330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36564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300" b="1" dirty="0" smtClean="0"/>
              <a:t>Lecture 7: Political Science: Qualitative Research Methods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5838"/>
            <a:ext cx="10515600" cy="519112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The lecture covers the following:</a:t>
            </a:r>
          </a:p>
          <a:p>
            <a:pPr marL="0" indent="0">
              <a:buNone/>
            </a:pPr>
            <a:r>
              <a:rPr lang="en-US" b="1" dirty="0" smtClean="0"/>
              <a:t>1.	Research Process:</a:t>
            </a:r>
          </a:p>
          <a:p>
            <a:pPr marL="0" indent="0">
              <a:buNone/>
            </a:pPr>
            <a:r>
              <a:rPr lang="en-US" b="1" dirty="0" smtClean="0"/>
              <a:t>1.1.	Research Problem (question, hypothesis);</a:t>
            </a:r>
          </a:p>
          <a:p>
            <a:pPr marL="0" indent="0">
              <a:buNone/>
            </a:pPr>
            <a:r>
              <a:rPr lang="en-US" b="1" dirty="0" smtClean="0"/>
              <a:t>1.2.	Research Design;</a:t>
            </a:r>
          </a:p>
          <a:p>
            <a:pPr marL="0" indent="0">
              <a:buNone/>
            </a:pPr>
            <a:r>
              <a:rPr lang="en-US" b="1" dirty="0" smtClean="0"/>
              <a:t>1.3.	Data Collection, Processing, Displaying; </a:t>
            </a:r>
          </a:p>
          <a:p>
            <a:pPr marL="0" indent="0">
              <a:buNone/>
            </a:pPr>
            <a:r>
              <a:rPr lang="en-US" b="1" dirty="0" smtClean="0"/>
              <a:t>1.4.	Writing.</a:t>
            </a:r>
          </a:p>
          <a:p>
            <a:pPr marL="0" indent="0">
              <a:buNone/>
            </a:pPr>
            <a:r>
              <a:rPr lang="en-US" b="1" dirty="0" smtClean="0"/>
              <a:t>2.	Qualitative Research:</a:t>
            </a:r>
          </a:p>
          <a:p>
            <a:pPr marL="0" indent="0">
              <a:buNone/>
            </a:pPr>
            <a:r>
              <a:rPr lang="en-US" b="1" dirty="0" smtClean="0"/>
              <a:t>2.1.	Observation;</a:t>
            </a:r>
          </a:p>
          <a:p>
            <a:pPr marL="0" indent="0">
              <a:buNone/>
            </a:pPr>
            <a:r>
              <a:rPr lang="en-US" b="1" dirty="0" smtClean="0"/>
              <a:t>2.2.	Interview;</a:t>
            </a:r>
          </a:p>
          <a:p>
            <a:pPr marL="0" indent="0">
              <a:buNone/>
            </a:pPr>
            <a:r>
              <a:rPr lang="en-US" b="1" dirty="0" smtClean="0"/>
              <a:t>2.3.	Case Study;</a:t>
            </a:r>
          </a:p>
          <a:p>
            <a:pPr marL="0" indent="0">
              <a:buNone/>
            </a:pPr>
            <a:r>
              <a:rPr lang="en-US" b="1" dirty="0" smtClean="0"/>
              <a:t>2.4.	Questionnaire; </a:t>
            </a:r>
          </a:p>
          <a:p>
            <a:pPr marL="0" indent="0">
              <a:buNone/>
            </a:pPr>
            <a:r>
              <a:rPr lang="en-US" b="1" dirty="0" smtClean="0"/>
              <a:t>2.5.	Oral History.</a:t>
            </a:r>
          </a:p>
        </p:txBody>
      </p:sp>
    </p:spTree>
    <p:extLst>
      <p:ext uri="{BB962C8B-B14F-4D97-AF65-F5344CB8AC3E}">
        <p14:creationId xmlns:p14="http://schemas.microsoft.com/office/powerpoint/2010/main" val="3665321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36564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300" b="1" dirty="0" smtClean="0"/>
              <a:t>Lecture 7: Political Science: Qualitative Research Methods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5838"/>
            <a:ext cx="10515600" cy="51911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Research Process: </a:t>
            </a:r>
          </a:p>
          <a:p>
            <a:pPr marL="0" indent="0">
              <a:buNone/>
            </a:pPr>
            <a:r>
              <a:rPr lang="en-US" b="1" i="1" dirty="0" smtClean="0"/>
              <a:t>Research is an endeavor to find the answers to the specific question(s) and/or test a hypothesis:</a:t>
            </a:r>
          </a:p>
          <a:p>
            <a:pPr marL="0" indent="0">
              <a:buNone/>
            </a:pPr>
            <a:r>
              <a:rPr lang="en-US" b="1" dirty="0" smtClean="0"/>
              <a:t>1. undertaken within a methodological (paradigmal) framework;</a:t>
            </a:r>
          </a:p>
          <a:p>
            <a:pPr marL="0" indent="0">
              <a:buNone/>
            </a:pPr>
            <a:r>
              <a:rPr lang="en-US" b="1" dirty="0" smtClean="0"/>
              <a:t>2. procedures, methods and techniques with their validity and reliability tested and proved;</a:t>
            </a:r>
          </a:p>
          <a:p>
            <a:pPr marL="0" indent="0">
              <a:buNone/>
            </a:pPr>
            <a:r>
              <a:rPr lang="en-US" b="1" dirty="0" smtClean="0"/>
              <a:t>3. unbiased and objective.</a:t>
            </a:r>
          </a:p>
          <a:p>
            <a:pPr marL="0" indent="0">
              <a:buNone/>
            </a:pPr>
            <a:r>
              <a:rPr lang="en-US" b="1" dirty="0" smtClean="0"/>
              <a:t>Research Characteristics:</a:t>
            </a:r>
          </a:p>
          <a:p>
            <a:pPr marL="0" indent="0">
              <a:buNone/>
            </a:pPr>
            <a:r>
              <a:rPr lang="en-US" b="1" dirty="0" smtClean="0"/>
              <a:t>Controlled, rigorous, systematic, valid, verifiable, empirical, critical.</a:t>
            </a:r>
          </a:p>
        </p:txBody>
      </p:sp>
    </p:spTree>
    <p:extLst>
      <p:ext uri="{BB962C8B-B14F-4D97-AF65-F5344CB8AC3E}">
        <p14:creationId xmlns:p14="http://schemas.microsoft.com/office/powerpoint/2010/main" val="3025341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36564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300" b="1" dirty="0" smtClean="0"/>
              <a:t>Lecture 7: Political Science: Qualitative Research Methods</a:t>
            </a:r>
            <a:endParaRPr lang="en-US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50" y="957265"/>
            <a:ext cx="10786899" cy="5319711"/>
          </a:xfrm>
        </p:spPr>
      </p:pic>
    </p:spTree>
    <p:extLst>
      <p:ext uri="{BB962C8B-B14F-4D97-AF65-F5344CB8AC3E}">
        <p14:creationId xmlns:p14="http://schemas.microsoft.com/office/powerpoint/2010/main" val="1017029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36564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300" b="1" dirty="0" smtClean="0"/>
              <a:t>Lecture 7: Political Science: Qualitative Research Methods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5838"/>
            <a:ext cx="10515600" cy="5191125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b="1" cap="all" dirty="0" smtClean="0"/>
              <a:t>eight-step model for carrying out research</a:t>
            </a:r>
          </a:p>
          <a:p>
            <a:pPr marL="0" indent="0">
              <a:buNone/>
            </a:pPr>
            <a:r>
              <a:rPr lang="en-US" dirty="0" smtClean="0"/>
              <a:t>PHASE I DECIDING WHAT TO RESEARCH</a:t>
            </a:r>
          </a:p>
          <a:p>
            <a:pPr marL="0" indent="0">
              <a:buNone/>
            </a:pPr>
            <a:r>
              <a:rPr lang="en-US" dirty="0" smtClean="0"/>
              <a:t>	Step I Formulating a research problem</a:t>
            </a:r>
          </a:p>
          <a:p>
            <a:pPr marL="0" indent="0">
              <a:buNone/>
            </a:pPr>
            <a:r>
              <a:rPr lang="en-US" dirty="0" smtClean="0"/>
              <a:t>PHASE II PLANNING A RESEARCH STUDY</a:t>
            </a:r>
          </a:p>
          <a:p>
            <a:pPr marL="0" indent="0">
              <a:buNone/>
            </a:pPr>
            <a:r>
              <a:rPr lang="en-US" dirty="0" smtClean="0"/>
              <a:t>	Step II Conceptualizing a research design</a:t>
            </a:r>
          </a:p>
          <a:p>
            <a:pPr marL="0" indent="0">
              <a:buNone/>
            </a:pPr>
            <a:r>
              <a:rPr lang="en-US" dirty="0" smtClean="0"/>
              <a:t>	Step III Constructing an instrument for data collection</a:t>
            </a:r>
          </a:p>
          <a:p>
            <a:pPr marL="0" indent="0">
              <a:buNone/>
            </a:pPr>
            <a:r>
              <a:rPr lang="en-US" dirty="0" smtClean="0"/>
              <a:t>	Step IV Selecting a sample</a:t>
            </a:r>
          </a:p>
          <a:p>
            <a:pPr marL="0" indent="0">
              <a:buNone/>
            </a:pPr>
            <a:r>
              <a:rPr lang="en-US" dirty="0" smtClean="0"/>
              <a:t>	Step V Writing a research proposal</a:t>
            </a:r>
          </a:p>
          <a:p>
            <a:pPr marL="0" indent="0">
              <a:buNone/>
            </a:pPr>
            <a:r>
              <a:rPr lang="en-US" dirty="0" smtClean="0"/>
              <a:t>PHASE III CONDUCTING A RESEARCH STUDY</a:t>
            </a:r>
          </a:p>
          <a:p>
            <a:pPr marL="0" indent="0">
              <a:buNone/>
            </a:pPr>
            <a:r>
              <a:rPr lang="en-US" dirty="0" smtClean="0"/>
              <a:t>	Step VI Collecting data</a:t>
            </a:r>
          </a:p>
          <a:p>
            <a:pPr marL="0" indent="0">
              <a:buNone/>
            </a:pPr>
            <a:r>
              <a:rPr lang="en-US" dirty="0" smtClean="0"/>
              <a:t>	Step VII Processing and displaying data</a:t>
            </a:r>
          </a:p>
          <a:p>
            <a:pPr marL="0" indent="0">
              <a:buNone/>
            </a:pPr>
            <a:r>
              <a:rPr lang="en-US" dirty="0" smtClean="0"/>
              <a:t>	Step VIII Writing a research report</a:t>
            </a:r>
          </a:p>
        </p:txBody>
      </p:sp>
    </p:spTree>
    <p:extLst>
      <p:ext uri="{BB962C8B-B14F-4D97-AF65-F5344CB8AC3E}">
        <p14:creationId xmlns:p14="http://schemas.microsoft.com/office/powerpoint/2010/main" val="882211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36564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300" b="1" dirty="0" smtClean="0"/>
              <a:t>Lecture 7: Political Science: Qualitative Research Methods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5838"/>
            <a:ext cx="10515600" cy="519112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4800" b="1" dirty="0" smtClean="0"/>
              <a:t>Research Problem (question, hypothesis):</a:t>
            </a:r>
          </a:p>
          <a:p>
            <a:r>
              <a:rPr lang="en-US" sz="4800" b="1" dirty="0" smtClean="0"/>
              <a:t>Formulating research problem;</a:t>
            </a:r>
          </a:p>
          <a:p>
            <a:r>
              <a:rPr lang="en-US" sz="4800" b="1" dirty="0" smtClean="0"/>
              <a:t>Developing preliminary hypothesis;</a:t>
            </a:r>
          </a:p>
          <a:p>
            <a:r>
              <a:rPr lang="en-US" sz="4800" b="1" dirty="0" smtClean="0"/>
              <a:t>Literature review;</a:t>
            </a:r>
          </a:p>
          <a:p>
            <a:r>
              <a:rPr lang="en-US" sz="4800" b="1" dirty="0" smtClean="0"/>
              <a:t>Identifying variables;</a:t>
            </a:r>
          </a:p>
          <a:p>
            <a:r>
              <a:rPr lang="en-US" sz="4800" b="1" dirty="0" smtClean="0"/>
              <a:t>Final hypothesis;</a:t>
            </a:r>
          </a:p>
          <a:p>
            <a:r>
              <a:rPr lang="en-US" sz="4800" b="1" dirty="0" smtClean="0"/>
              <a:t>Research design.</a:t>
            </a:r>
          </a:p>
          <a:p>
            <a:pPr marL="0" indent="0">
              <a:buNone/>
            </a:pPr>
            <a:endParaRPr lang="en-US" b="1" dirty="0" smtClean="0"/>
          </a:p>
        </p:txBody>
      </p:sp>
      <p:sp>
        <p:nvSpPr>
          <p:cNvPr id="4" name="Flowchart: Sequential Access Storage 3"/>
          <p:cNvSpPr/>
          <p:nvPr/>
        </p:nvSpPr>
        <p:spPr>
          <a:xfrm flipH="1">
            <a:off x="7772400" y="3586163"/>
            <a:ext cx="3810000" cy="2719386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Hypothesis is  </a:t>
            </a:r>
            <a:r>
              <a:rPr lang="en-US" dirty="0">
                <a:solidFill>
                  <a:schemeClr val="tx1"/>
                </a:solidFill>
              </a:rPr>
              <a:t>a supposition or proposed explanation made on the basis of limited evidence as a starting point for further investigation.</a:t>
            </a:r>
          </a:p>
        </p:txBody>
      </p:sp>
    </p:spTree>
    <p:extLst>
      <p:ext uri="{BB962C8B-B14F-4D97-AF65-F5344CB8AC3E}">
        <p14:creationId xmlns:p14="http://schemas.microsoft.com/office/powerpoint/2010/main" val="428450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36564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300" b="1" dirty="0" smtClean="0"/>
              <a:t>Lecture 7: Political Science: Qualitative Research Methods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5838"/>
            <a:ext cx="10515600" cy="51911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cap="all" dirty="0" smtClean="0"/>
              <a:t>Considerations in selecting a research problem:</a:t>
            </a:r>
          </a:p>
          <a:p>
            <a:r>
              <a:rPr lang="en-US" b="1" dirty="0" smtClean="0"/>
              <a:t>Interest;</a:t>
            </a:r>
          </a:p>
          <a:p>
            <a:r>
              <a:rPr lang="en-US" b="1" dirty="0" smtClean="0"/>
              <a:t>Magnitude;</a:t>
            </a:r>
          </a:p>
          <a:p>
            <a:r>
              <a:rPr lang="en-US" b="1" dirty="0" smtClean="0"/>
              <a:t>Measurement of concepts;</a:t>
            </a:r>
          </a:p>
          <a:p>
            <a:r>
              <a:rPr lang="en-US" b="1" dirty="0" smtClean="0"/>
              <a:t>Level of expertise;</a:t>
            </a:r>
          </a:p>
          <a:p>
            <a:r>
              <a:rPr lang="en-US" b="1" dirty="0" smtClean="0"/>
              <a:t>Availability of data;</a:t>
            </a:r>
          </a:p>
          <a:p>
            <a:r>
              <a:rPr lang="en-US" b="1" dirty="0" smtClean="0"/>
              <a:t>Ethical issues.</a:t>
            </a:r>
          </a:p>
        </p:txBody>
      </p:sp>
    </p:spTree>
    <p:extLst>
      <p:ext uri="{BB962C8B-B14F-4D97-AF65-F5344CB8AC3E}">
        <p14:creationId xmlns:p14="http://schemas.microsoft.com/office/powerpoint/2010/main" val="495548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36564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300" b="1" dirty="0" smtClean="0"/>
              <a:t>Lecture 7: Political Science: Qualitative Research Methods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5838"/>
            <a:ext cx="10515600" cy="51911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b="1" dirty="0" smtClean="0"/>
              <a:t>2.	Qualitative  </a:t>
            </a:r>
            <a:r>
              <a:rPr lang="en-US" sz="4800" b="1" dirty="0"/>
              <a:t>M</a:t>
            </a:r>
            <a:r>
              <a:rPr lang="en-US" sz="4800" b="1" dirty="0" smtClean="0"/>
              <a:t>ethods:</a:t>
            </a:r>
          </a:p>
          <a:p>
            <a:pPr marL="0" indent="0">
              <a:buNone/>
            </a:pPr>
            <a:r>
              <a:rPr lang="en-US" sz="4800" b="1" dirty="0" smtClean="0"/>
              <a:t>2.1.	Observation;</a:t>
            </a:r>
          </a:p>
          <a:p>
            <a:pPr marL="0" indent="0">
              <a:buNone/>
            </a:pPr>
            <a:r>
              <a:rPr lang="en-US" sz="4800" b="1" dirty="0" smtClean="0"/>
              <a:t>2.2.	Interview;</a:t>
            </a:r>
          </a:p>
          <a:p>
            <a:pPr marL="0" indent="0">
              <a:buNone/>
            </a:pPr>
            <a:r>
              <a:rPr lang="en-US" sz="4800" b="1" dirty="0" smtClean="0"/>
              <a:t>2.3.	Case Study;</a:t>
            </a:r>
          </a:p>
          <a:p>
            <a:pPr marL="0" indent="0">
              <a:buNone/>
            </a:pPr>
            <a:r>
              <a:rPr lang="en-US" sz="4800" b="1" dirty="0" smtClean="0"/>
              <a:t>2.4.	Questionnaire; </a:t>
            </a:r>
          </a:p>
          <a:p>
            <a:pPr marL="0" indent="0">
              <a:buNone/>
            </a:pPr>
            <a:r>
              <a:rPr lang="en-US" sz="4800" b="1" dirty="0" smtClean="0"/>
              <a:t>2.5.	Oral History.</a:t>
            </a:r>
          </a:p>
          <a:p>
            <a:pPr marL="0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40804594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36564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300" b="1" dirty="0" smtClean="0"/>
              <a:t>Lecture 7: Political Science: Qualitative Research Methods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5838"/>
            <a:ext cx="10515600" cy="51911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cap="all" dirty="0" smtClean="0"/>
              <a:t>Quantitative Research, Observation</a:t>
            </a:r>
            <a:r>
              <a:rPr lang="en-US" sz="4000" b="1" cap="all" dirty="0"/>
              <a:t>:</a:t>
            </a:r>
            <a:endParaRPr lang="en-US" sz="4000" b="1" cap="all" dirty="0" smtClean="0"/>
          </a:p>
          <a:p>
            <a:pPr marL="0" indent="0">
              <a:buNone/>
            </a:pPr>
            <a:r>
              <a:rPr lang="en-US" sz="4000" b="1" dirty="0" smtClean="0"/>
              <a:t>Participant observation is another strategy for gathering information about a social interaction or a phenomenon in qualitative studies, usually done by developing a close interaction with members of a group or ‘living’ in the situation which is being studied. In qualitative research, an observation is always recorded in a descriptive format.</a:t>
            </a:r>
          </a:p>
        </p:txBody>
      </p:sp>
    </p:spTree>
    <p:extLst>
      <p:ext uri="{BB962C8B-B14F-4D97-AF65-F5344CB8AC3E}">
        <p14:creationId xmlns:p14="http://schemas.microsoft.com/office/powerpoint/2010/main" val="1408391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594</Words>
  <Application>Microsoft Office PowerPoint</Application>
  <PresentationFormat>Widescreen</PresentationFormat>
  <Paragraphs>89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Political science introductory course</vt:lpstr>
      <vt:lpstr>Lecture 7: Political Science: Qualitative Research Methods</vt:lpstr>
      <vt:lpstr>Lecture 7: Political Science: Qualitative Research Methods</vt:lpstr>
      <vt:lpstr>Lecture 7: Political Science: Qualitative Research Methods</vt:lpstr>
      <vt:lpstr>Lecture 7: Political Science: Qualitative Research Methods</vt:lpstr>
      <vt:lpstr>Lecture 7: Political Science: Qualitative Research Methods</vt:lpstr>
      <vt:lpstr>Lecture 7: Political Science: Qualitative Research Methods</vt:lpstr>
      <vt:lpstr>Lecture 7: Political Science: Qualitative Research Methods</vt:lpstr>
      <vt:lpstr>Lecture 7: Political Science: Qualitative Research Methods</vt:lpstr>
      <vt:lpstr>Lecture 7: Political Science: Qualitative Research Methods</vt:lpstr>
      <vt:lpstr>Lecture 7: Political Science: Qualitative Research Methods</vt:lpstr>
      <vt:lpstr>Lecture 7: Political Science: Qualitative Research Methods</vt:lpstr>
      <vt:lpstr>Lecture 7: Political Science: Qualitative Research Methods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science introductory course</dc:title>
  <dc:creator>Marem Buzurtanova</dc:creator>
  <cp:lastModifiedBy>Marem Buzurtanova</cp:lastModifiedBy>
  <cp:revision>18</cp:revision>
  <dcterms:created xsi:type="dcterms:W3CDTF">2020-10-26T02:01:37Z</dcterms:created>
  <dcterms:modified xsi:type="dcterms:W3CDTF">2021-09-27T05:44:53Z</dcterms:modified>
</cp:coreProperties>
</file>